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74" r:id="rId4"/>
    <p:sldId id="283" r:id="rId5"/>
    <p:sldId id="284" r:id="rId6"/>
    <p:sldId id="282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DBF5"/>
    <a:srgbClr val="90ABDC"/>
    <a:srgbClr val="8AD2C6"/>
    <a:srgbClr val="4DBBA9"/>
    <a:srgbClr val="B7E3DC"/>
    <a:srgbClr val="F1EDA7"/>
    <a:srgbClr val="7CBCF0"/>
    <a:srgbClr val="0DB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147C13-EECA-4F99-839A-17E06A93A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14600-E16A-4F53-A236-DF61313EFC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B0B4C-0F49-4906-9B70-7F2B2197F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C76C00-D549-4438-87AD-E8411FD45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3BBC4B-5047-4764-8DF6-BD74DE8A1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10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22535C-32C7-40AB-AC7C-B7761A3DD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90A36A-4ECB-4ADD-AF6E-AC4ABC527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350AE7-A972-4018-AE34-F80CAE42F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E5FBF6-63A1-453E-9FF3-E644D628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BE8F54-FB2C-476D-A11B-5C60EA98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586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9F4766-0377-4334-AB86-9CB54EF3B4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BD8A7B-59F9-43B3-9525-155422DED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E14BA6-F2C8-42BA-A4E2-7DDBCF8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AA0CB6-489B-4D2B-AC4E-13F7F81DE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93F974-B158-4C18-B436-F67B06026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13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281F9-CA2B-4A84-9900-84EBE9CFE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D72BC0-3F68-454D-9DC7-538165847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6403D9-C481-420B-AD7E-D67CC7FB6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CBB8DE-737D-4294-B414-191349945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CF14F-896A-4967-B7D1-AF1E55D1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286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F720F-0B75-4BC3-8CED-0B535C4C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04CD38-4410-4BE4-8C81-6DB664C70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16D1C1-23A4-4C8D-A16C-879E9D368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C510BB-4D38-4E46-A7C8-E3B502F3C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C4566D-16AB-412C-A906-219DCB6C9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302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301277-E73D-4349-A471-59BD14BA8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4DB4E-29C6-43D2-B52F-F1D68D45D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76491C-07F3-411F-8F2E-EA0470146C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0E2C35-FADE-455F-BAE2-E11107C0D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811CC9-138B-4480-8225-CEF4BA39B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9763DB-49C6-479B-AC16-D87F4CAA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14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472D2-7C47-46D7-AF2C-384D8B542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2855148-FC1C-4945-A991-602A93AAE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BEB03-557F-4E9B-AFFB-4008140B4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FF6743-8834-493B-8BB9-4757BE1AC2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E8B2F7-15C1-4549-899A-BB30E418A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C28866C-A7B7-4BE8-B4A8-143D6108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7CCB31-5EC7-4B17-B854-CAE2C292C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B33A08B-8E69-4542-AAEC-60EAE2B5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801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0C6CE-D8C9-4DF1-ADD0-4BE047BF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9F0760-8C3E-478C-AE74-FC29E5BC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E60416-8C30-4B12-8D2B-9944FA0F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4578E9-2160-4779-A6B8-735AA278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29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BCF1A2F-4DF1-46A2-BB6E-5F35226D1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A56A087-4614-40B6-B13B-3AE82B18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6A1494-1BE5-428A-92B0-F3A59E816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43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56247-46C1-441B-B672-137FAC0D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C0D38D-FAB2-4C6F-8971-CE54F9DC1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AEDF951-E7A9-47C8-A8B1-8F2C06714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06EA04-3CCF-47C6-BBB1-D97AEA48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AE9710-89F1-4243-A97C-4773960FB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04ED18-769D-421F-94D7-B7E8D21B6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75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27F64F-7EDA-48B5-9897-86BB08E78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03429B-9623-4430-ABA6-853C870E7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35CA43-E46E-485A-8217-4CCB15025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7CE88C-1C1C-475D-B8F8-EF6C908C3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AD2FE8-8C5A-4171-9F2A-A3772915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C271B59-D4BB-4AA6-8022-34B406B9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7794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728D9-CA1A-4987-BCE3-A7DAB9EE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55109C-213A-411E-A6C7-8FED5F6EC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E7C95-87DD-4CC2-99A3-D940ADFADC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1367-9F2C-4E06-AEFE-932B4D1A90C4}" type="datetimeFigureOut">
              <a:rPr lang="es-MX" smtClean="0"/>
              <a:t>10/06/2020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327AA0-2DE6-42D5-9DDA-102DFBF27B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DA5C99-0040-4C9C-AEE3-E1FFBED8B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4909-02FA-4508-8708-8D721174D06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058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FD54580-C208-4530-B41F-3238B77F7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5299"/>
          </a:xfrm>
          <a:prstGeom prst="rect">
            <a:avLst/>
          </a:prstGeom>
        </p:spPr>
      </p:pic>
      <p:pic>
        <p:nvPicPr>
          <p:cNvPr id="1030" name="Picture 6" descr="Identidad Gráfica - SEP Baja California Sur">
            <a:extLst>
              <a:ext uri="{FF2B5EF4-FFF2-40B4-BE49-F238E27FC236}">
                <a16:creationId xmlns:a16="http://schemas.microsoft.com/office/drawing/2014/main" id="{38D29BAB-2EC5-4164-9421-D8F4C25057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2139" y="276922"/>
            <a:ext cx="3023382" cy="188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ángulo 19">
            <a:extLst>
              <a:ext uri="{FF2B5EF4-FFF2-40B4-BE49-F238E27FC236}">
                <a16:creationId xmlns:a16="http://schemas.microsoft.com/office/drawing/2014/main" id="{9F05C436-9590-4F34-815D-B6498C4E58B2}"/>
              </a:ext>
            </a:extLst>
          </p:cNvPr>
          <p:cNvSpPr/>
          <p:nvPr/>
        </p:nvSpPr>
        <p:spPr>
          <a:xfrm>
            <a:off x="7066235" y="6264178"/>
            <a:ext cx="52564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Dirección de Educación Secundaria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333449A7-0408-42B0-972E-1663D24AD761}"/>
              </a:ext>
            </a:extLst>
          </p:cNvPr>
          <p:cNvSpPr/>
          <p:nvPr/>
        </p:nvSpPr>
        <p:spPr>
          <a:xfrm>
            <a:off x="6574311" y="4321263"/>
            <a:ext cx="5879038" cy="156966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Educación para la Atención Socioemocional </a:t>
            </a:r>
          </a:p>
          <a:p>
            <a:pPr algn="ctr"/>
            <a:r>
              <a:rPr lang="es-ES" sz="32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ante la pandemia COVID-19 </a:t>
            </a:r>
            <a:endParaRPr lang="es-ES" sz="3200" b="0" cap="none" spc="0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153E492-BBBC-4BA5-8226-71396D4A9F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46" y="4576913"/>
            <a:ext cx="4775549" cy="2387775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B630FC85-6202-4268-A5FC-5679ABA968CC}"/>
              </a:ext>
            </a:extLst>
          </p:cNvPr>
          <p:cNvSpPr/>
          <p:nvPr/>
        </p:nvSpPr>
        <p:spPr>
          <a:xfrm>
            <a:off x="0" y="742352"/>
            <a:ext cx="5148238" cy="1938992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Parte II.</a:t>
            </a:r>
          </a:p>
          <a:p>
            <a:pPr algn="ctr"/>
            <a:r>
              <a:rPr lang="es-ES" sz="4000" dirty="0">
                <a:ln w="0"/>
                <a:solidFill>
                  <a:schemeClr val="tx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¿A qué nos enfrentamos?</a:t>
            </a:r>
            <a:endParaRPr lang="es-ES" sz="4000" b="0" cap="none" spc="0" dirty="0">
              <a:ln w="0"/>
              <a:solidFill>
                <a:schemeClr val="tx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561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C8BFC3D6-B244-45F8-ACBB-9611837D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930" y="2561084"/>
            <a:ext cx="9571512" cy="1735832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Kristen ITC" pitchFamily="66" charset="0"/>
              </a:rPr>
              <a:t>Recordemos a qué nos enfrentamos …</a:t>
            </a:r>
          </a:p>
        </p:txBody>
      </p:sp>
    </p:spTree>
    <p:extLst>
      <p:ext uri="{BB962C8B-B14F-4D97-AF65-F5344CB8AC3E}">
        <p14:creationId xmlns:p14="http://schemas.microsoft.com/office/powerpoint/2010/main" val="268723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9427D51-AAA6-4A10-8DD2-4206BB6FE0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59375"/>
            <a:ext cx="3943486" cy="3028208"/>
          </a:xfrm>
          <a:prstGeom prst="rect">
            <a:avLst/>
          </a:prstGeom>
        </p:spPr>
      </p:pic>
      <p:sp>
        <p:nvSpPr>
          <p:cNvPr id="14" name="Rectángulo: esquinas redondeadas 4">
            <a:extLst>
              <a:ext uri="{FF2B5EF4-FFF2-40B4-BE49-F238E27FC236}">
                <a16:creationId xmlns:a16="http://schemas.microsoft.com/office/drawing/2014/main" id="{7889D63B-4BBF-4CFF-9DA0-E0905AC76E1D}"/>
              </a:ext>
            </a:extLst>
          </p:cNvPr>
          <p:cNvSpPr txBox="1"/>
          <p:nvPr/>
        </p:nvSpPr>
        <p:spPr>
          <a:xfrm>
            <a:off x="8649591" y="1769143"/>
            <a:ext cx="3481455" cy="520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RA FASE</a:t>
            </a:r>
          </a:p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Contagio epidémico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BA15BDB-F79D-4C10-BC79-9C1F67DD9C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14" t="15808" r="4737"/>
          <a:stretch/>
        </p:blipFill>
        <p:spPr>
          <a:xfrm>
            <a:off x="3277589" y="1454729"/>
            <a:ext cx="8562110" cy="4442581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9A9ACA76-B732-47FF-BC32-D6F16CA1E216}"/>
              </a:ext>
            </a:extLst>
          </p:cNvPr>
          <p:cNvSpPr/>
          <p:nvPr/>
        </p:nvSpPr>
        <p:spPr>
          <a:xfrm>
            <a:off x="107936" y="869954"/>
            <a:ext cx="269552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1162486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176DC184-261B-4471-86AC-0B3DCFC22B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6652" y="3207408"/>
            <a:ext cx="4639294" cy="3650592"/>
          </a:xfrm>
          <a:prstGeom prst="rect">
            <a:avLst/>
          </a:prstGeom>
        </p:spPr>
      </p:pic>
      <p:sp>
        <p:nvSpPr>
          <p:cNvPr id="14" name="Rectángulo: esquinas redondeadas 4">
            <a:extLst>
              <a:ext uri="{FF2B5EF4-FFF2-40B4-BE49-F238E27FC236}">
                <a16:creationId xmlns:a16="http://schemas.microsoft.com/office/drawing/2014/main" id="{7889D63B-4BBF-4CFF-9DA0-E0905AC76E1D}"/>
              </a:ext>
            </a:extLst>
          </p:cNvPr>
          <p:cNvSpPr txBox="1"/>
          <p:nvPr/>
        </p:nvSpPr>
        <p:spPr>
          <a:xfrm>
            <a:off x="8649591" y="1769143"/>
            <a:ext cx="3481455" cy="52096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RA FASE</a:t>
            </a:r>
          </a:p>
          <a:p>
            <a:pPr marL="0" lvl="0" indent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MX" sz="2600" kern="1200" dirty="0"/>
              <a:t>Contagio epidémico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7A7222B-31FB-4876-B9E7-3EBEACDC06EC}"/>
              </a:ext>
            </a:extLst>
          </p:cNvPr>
          <p:cNvSpPr/>
          <p:nvPr/>
        </p:nvSpPr>
        <p:spPr>
          <a:xfrm>
            <a:off x="8870868" y="4402811"/>
            <a:ext cx="341507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¿Cómo puedo prevenirme para evitar contagiarme </a:t>
            </a:r>
          </a:p>
          <a:p>
            <a:pPr algn="ctr"/>
            <a:r>
              <a:rPr lang="es-ES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COVID-19?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70972A8-271F-4480-B3CF-0430EBF5F8D0}"/>
              </a:ext>
            </a:extLst>
          </p:cNvPr>
          <p:cNvSpPr/>
          <p:nvPr/>
        </p:nvSpPr>
        <p:spPr>
          <a:xfrm>
            <a:off x="494804" y="1316822"/>
            <a:ext cx="925483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rgbClr val="454646"/>
                </a:solidFill>
              </a:rPr>
              <a:t>Hay cosas que puedes hacer para evitar el contagio del COVID-19. </a:t>
            </a:r>
          </a:p>
          <a:p>
            <a:r>
              <a:rPr lang="es-MX" sz="2400" b="1" dirty="0">
                <a:solidFill>
                  <a:srgbClr val="454646"/>
                </a:solidFill>
              </a:rPr>
              <a:t>Por ejemplo: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dirty="0">
              <a:solidFill>
                <a:srgbClr val="45464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FF0000"/>
                </a:solidFill>
              </a:rPr>
              <a:t>Lavar las manos con jabón durante al menos 20 segundos.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chemeClr val="accent1">
                    <a:lumMod val="75000"/>
                  </a:schemeClr>
                </a:solidFill>
              </a:rPr>
              <a:t>No tocar tus ojos, nariz o boca si tus manos no están limpias.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Cuando tosas o estornudes, tapa la nariz y la boca con el brazo o un pañuelo desechable, que deberá ser inmediatamente colocado en la basura en una bolsa</a:t>
            </a:r>
          </a:p>
          <a:p>
            <a:r>
              <a:rPr lang="es-MX" sz="2000" b="1" dirty="0">
                <a:solidFill>
                  <a:schemeClr val="accent6">
                    <a:lumMod val="75000"/>
                  </a:schemeClr>
                </a:solidFill>
              </a:rPr>
              <a:t>      de plástico.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MX" sz="2000" dirty="0">
              <a:solidFill>
                <a:srgbClr val="454646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2000" b="1" dirty="0">
                <a:solidFill>
                  <a:srgbClr val="C00000"/>
                </a:solidFill>
              </a:rPr>
              <a:t>Mantener una sana distancia con las demás personas.</a:t>
            </a:r>
            <a:endParaRPr lang="es-MX" sz="2000" b="1" i="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4293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13AD892B-8183-4077-BD1B-CFFA836CD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69309" cy="36457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2FE3DBD9-A6ED-46AF-92C1-5AE30741E4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47" t="38049"/>
          <a:stretch/>
        </p:blipFill>
        <p:spPr>
          <a:xfrm>
            <a:off x="3578148" y="2634976"/>
            <a:ext cx="8613852" cy="367887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0C5100B-7E54-4648-B46B-6367BA259B94}"/>
              </a:ext>
            </a:extLst>
          </p:cNvPr>
          <p:cNvSpPr txBox="1"/>
          <p:nvPr/>
        </p:nvSpPr>
        <p:spPr>
          <a:xfrm>
            <a:off x="4948996" y="701976"/>
            <a:ext cx="46989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rgbClr val="C00000"/>
                </a:solidFill>
              </a:rPr>
              <a:t>Tiempo máximo detectado</a:t>
            </a:r>
          </a:p>
          <a:p>
            <a:r>
              <a:rPr lang="es-MX" sz="2800" b="1" dirty="0">
                <a:solidFill>
                  <a:srgbClr val="C00000"/>
                </a:solidFill>
              </a:rPr>
              <a:t>En condiciones de 22° y 60° de humedad.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FD0C4826-B503-4381-B95B-2CDE03FCE992}"/>
              </a:ext>
            </a:extLst>
          </p:cNvPr>
          <p:cNvSpPr/>
          <p:nvPr/>
        </p:nvSpPr>
        <p:spPr>
          <a:xfrm>
            <a:off x="0" y="418691"/>
            <a:ext cx="36813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¿Cuánto tiempo permanece activo el virus?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1C70B39-E05D-4D02-8610-24198195E9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7993" y="1025142"/>
            <a:ext cx="1518707" cy="121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1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E8A5DEB8-7791-487C-AF37-44CAAB922044}"/>
              </a:ext>
            </a:extLst>
          </p:cNvPr>
          <p:cNvGrpSpPr/>
          <p:nvPr/>
        </p:nvGrpSpPr>
        <p:grpSpPr>
          <a:xfrm>
            <a:off x="4339262" y="1321083"/>
            <a:ext cx="3497118" cy="1172375"/>
            <a:chOff x="-23893" y="-220495"/>
            <a:chExt cx="3497118" cy="1172375"/>
          </a:xfrm>
        </p:grpSpPr>
        <p:sp>
          <p:nvSpPr>
            <p:cNvPr id="10" name="Rectángulo: esquinas redondeadas 9">
              <a:extLst>
                <a:ext uri="{FF2B5EF4-FFF2-40B4-BE49-F238E27FC236}">
                  <a16:creationId xmlns:a16="http://schemas.microsoft.com/office/drawing/2014/main" id="{82141C44-56C5-4E87-A6E8-DD9D76834404}"/>
                </a:ext>
              </a:extLst>
            </p:cNvPr>
            <p:cNvSpPr/>
            <p:nvPr/>
          </p:nvSpPr>
          <p:spPr>
            <a:xfrm>
              <a:off x="1575" y="0"/>
              <a:ext cx="3359060" cy="95188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ángulo: esquinas redondeadas 4">
              <a:extLst>
                <a:ext uri="{FF2B5EF4-FFF2-40B4-BE49-F238E27FC236}">
                  <a16:creationId xmlns:a16="http://schemas.microsoft.com/office/drawing/2014/main" id="{110FD6A8-A290-4C67-8523-635BB32CA87B}"/>
                </a:ext>
              </a:extLst>
            </p:cNvPr>
            <p:cNvSpPr txBox="1"/>
            <p:nvPr/>
          </p:nvSpPr>
          <p:spPr>
            <a:xfrm>
              <a:off x="-23893" y="-220495"/>
              <a:ext cx="3497118" cy="896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600" kern="1200" dirty="0"/>
            </a:p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dirty="0">
                  <a:solidFill>
                    <a:srgbClr val="C00000"/>
                  </a:solidFill>
                </a:rPr>
                <a:t>2DA FASE</a:t>
              </a:r>
            </a:p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dirty="0">
                  <a:solidFill>
                    <a:srgbClr val="C00000"/>
                  </a:solidFill>
                </a:rPr>
                <a:t>Contagios comunitarios</a:t>
              </a:r>
              <a:endParaRPr lang="es-MX" sz="2600" b="1" kern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:a16="http://schemas.microsoft.com/office/drawing/2014/main" id="{ACEDD78E-A9A1-4832-9569-81BFA26BD1AB}"/>
              </a:ext>
            </a:extLst>
          </p:cNvPr>
          <p:cNvGrpSpPr/>
          <p:nvPr/>
        </p:nvGrpSpPr>
        <p:grpSpPr>
          <a:xfrm>
            <a:off x="8576113" y="1540802"/>
            <a:ext cx="3481455" cy="1251686"/>
            <a:chOff x="4590257" y="-300582"/>
            <a:chExt cx="3481455" cy="1251686"/>
          </a:xfrm>
        </p:grpSpPr>
        <p:sp>
          <p:nvSpPr>
            <p:cNvPr id="13" name="Rectángulo: esquinas redondeadas 12">
              <a:extLst>
                <a:ext uri="{FF2B5EF4-FFF2-40B4-BE49-F238E27FC236}">
                  <a16:creationId xmlns:a16="http://schemas.microsoft.com/office/drawing/2014/main" id="{9C97BCF6-2A92-48CB-9993-F419076566EB}"/>
                </a:ext>
              </a:extLst>
            </p:cNvPr>
            <p:cNvSpPr/>
            <p:nvPr/>
          </p:nvSpPr>
          <p:spPr>
            <a:xfrm>
              <a:off x="4702847" y="-300582"/>
              <a:ext cx="3359060" cy="1251686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ángulo: esquinas redondeadas 4">
              <a:extLst>
                <a:ext uri="{FF2B5EF4-FFF2-40B4-BE49-F238E27FC236}">
                  <a16:creationId xmlns:a16="http://schemas.microsoft.com/office/drawing/2014/main" id="{7889D63B-4BBF-4CFF-9DA0-E0905AC76E1D}"/>
                </a:ext>
              </a:extLst>
            </p:cNvPr>
            <p:cNvSpPr txBox="1"/>
            <p:nvPr/>
          </p:nvSpPr>
          <p:spPr>
            <a:xfrm>
              <a:off x="4590257" y="-85649"/>
              <a:ext cx="3481455" cy="5209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kern="1200" dirty="0">
                  <a:solidFill>
                    <a:srgbClr val="C00000"/>
                  </a:solidFill>
                </a:rPr>
                <a:t>3RA FASE</a:t>
              </a:r>
            </a:p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kern="1200" dirty="0">
                  <a:solidFill>
                    <a:srgbClr val="C00000"/>
                  </a:solidFill>
                </a:rPr>
                <a:t>Contagio epidémico</a:t>
              </a: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406A5917-77F2-4EB5-9ABA-0A1FB7AED439}"/>
              </a:ext>
            </a:extLst>
          </p:cNvPr>
          <p:cNvGrpSpPr/>
          <p:nvPr/>
        </p:nvGrpSpPr>
        <p:grpSpPr>
          <a:xfrm>
            <a:off x="7907306" y="1887755"/>
            <a:ext cx="712120" cy="833047"/>
            <a:chOff x="3696541" y="59416"/>
            <a:chExt cx="712120" cy="833047"/>
          </a:xfrm>
        </p:grpSpPr>
        <p:sp>
          <p:nvSpPr>
            <p:cNvPr id="16" name="Flecha: a la derecha 15">
              <a:extLst>
                <a:ext uri="{FF2B5EF4-FFF2-40B4-BE49-F238E27FC236}">
                  <a16:creationId xmlns:a16="http://schemas.microsoft.com/office/drawing/2014/main" id="{7D4862E8-7579-40E8-A38C-6E130C5448C1}"/>
                </a:ext>
              </a:extLst>
            </p:cNvPr>
            <p:cNvSpPr/>
            <p:nvPr/>
          </p:nvSpPr>
          <p:spPr>
            <a:xfrm>
              <a:off x="3696541" y="59416"/>
              <a:ext cx="712120" cy="83304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Flecha: a la derecha 4">
              <a:extLst>
                <a:ext uri="{FF2B5EF4-FFF2-40B4-BE49-F238E27FC236}">
                  <a16:creationId xmlns:a16="http://schemas.microsoft.com/office/drawing/2014/main" id="{7C5E9866-0BDC-4C2C-BCD8-BB9C4D858D53}"/>
                </a:ext>
              </a:extLst>
            </p:cNvPr>
            <p:cNvSpPr txBox="1"/>
            <p:nvPr/>
          </p:nvSpPr>
          <p:spPr>
            <a:xfrm>
              <a:off x="3696541" y="226025"/>
              <a:ext cx="498484" cy="499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100" kern="1200"/>
            </a:p>
          </p:txBody>
        </p:sp>
      </p:grpSp>
      <p:sp>
        <p:nvSpPr>
          <p:cNvPr id="18" name="18 Rectángulo">
            <a:extLst>
              <a:ext uri="{FF2B5EF4-FFF2-40B4-BE49-F238E27FC236}">
                <a16:creationId xmlns:a16="http://schemas.microsoft.com/office/drawing/2014/main" id="{EDF5192D-14B7-4C4A-A49C-3CDA230188DA}"/>
              </a:ext>
            </a:extLst>
          </p:cNvPr>
          <p:cNvSpPr/>
          <p:nvPr/>
        </p:nvSpPr>
        <p:spPr>
          <a:xfrm>
            <a:off x="4390137" y="3176310"/>
            <a:ext cx="3354553" cy="2800767"/>
          </a:xfrm>
          <a:prstGeom prst="rect">
            <a:avLst/>
          </a:prstGeom>
          <a:solidFill>
            <a:srgbClr val="59DBF5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incrementó a cientos de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Restricciones para </a:t>
            </a: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saludar de beso y abrazo.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Suspensión de eventos en espacios cerrados y abiertos ante brotes.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Filtro escolar y filtro sanitario en lugares de trabajo.</a:t>
            </a:r>
          </a:p>
          <a:p>
            <a:endParaRPr lang="es-MX" sz="1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21 Rectángulo">
            <a:extLst>
              <a:ext uri="{FF2B5EF4-FFF2-40B4-BE49-F238E27FC236}">
                <a16:creationId xmlns:a16="http://schemas.microsoft.com/office/drawing/2014/main" id="{4617F736-60A9-4D04-9A55-436D2DAB29E5}"/>
              </a:ext>
            </a:extLst>
          </p:cNvPr>
          <p:cNvSpPr/>
          <p:nvPr/>
        </p:nvSpPr>
        <p:spPr>
          <a:xfrm>
            <a:off x="8688703" y="3176310"/>
            <a:ext cx="3340042" cy="28007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Miles de casos.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Continúan las restricciones para saludad de beso y abrazo.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continúa la suspensión de eventos ante brotes.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Suspensión de clases en escuelas y en centros de trabajo con brotes activos.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s-MX" sz="1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1655BFAB-77E7-47C5-9809-BF32B0EB437C}"/>
              </a:ext>
            </a:extLst>
          </p:cNvPr>
          <p:cNvGrpSpPr/>
          <p:nvPr/>
        </p:nvGrpSpPr>
        <p:grpSpPr>
          <a:xfrm>
            <a:off x="177318" y="1512565"/>
            <a:ext cx="3359060" cy="1309224"/>
            <a:chOff x="1575" y="-357344"/>
            <a:chExt cx="3359060" cy="1309224"/>
          </a:xfrm>
        </p:grpSpPr>
        <p:sp>
          <p:nvSpPr>
            <p:cNvPr id="22" name="Rectángulo: esquinas redondeadas 21">
              <a:extLst>
                <a:ext uri="{FF2B5EF4-FFF2-40B4-BE49-F238E27FC236}">
                  <a16:creationId xmlns:a16="http://schemas.microsoft.com/office/drawing/2014/main" id="{007B9CA2-2AEE-4F5B-A4B8-F6FA9876E02E}"/>
                </a:ext>
              </a:extLst>
            </p:cNvPr>
            <p:cNvSpPr/>
            <p:nvPr/>
          </p:nvSpPr>
          <p:spPr>
            <a:xfrm>
              <a:off x="1575" y="-308500"/>
              <a:ext cx="3359060" cy="1260380"/>
            </a:xfrm>
            <a:prstGeom prst="roundRect">
              <a:avLst>
                <a:gd name="adj" fmla="val 10000"/>
              </a:avLst>
            </a:prstGeom>
            <a:solidFill>
              <a:srgbClr val="92D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s-MX" dirty="0"/>
            </a:p>
          </p:txBody>
        </p:sp>
        <p:sp>
          <p:nvSpPr>
            <p:cNvPr id="23" name="Rectángulo: esquinas redondeadas 4">
              <a:extLst>
                <a:ext uri="{FF2B5EF4-FFF2-40B4-BE49-F238E27FC236}">
                  <a16:creationId xmlns:a16="http://schemas.microsoft.com/office/drawing/2014/main" id="{A1303A59-910C-4AF9-A71F-49FDC68AE40E}"/>
                </a:ext>
              </a:extLst>
            </p:cNvPr>
            <p:cNvSpPr txBox="1"/>
            <p:nvPr/>
          </p:nvSpPr>
          <p:spPr>
            <a:xfrm>
              <a:off x="28636" y="-357344"/>
              <a:ext cx="3303300" cy="1132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kern="1200" dirty="0">
                  <a:solidFill>
                    <a:srgbClr val="C00000"/>
                  </a:solidFill>
                </a:rPr>
                <a:t>1ERA FASE</a:t>
              </a:r>
            </a:p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600" b="1" kern="1200" dirty="0">
                  <a:solidFill>
                    <a:srgbClr val="C00000"/>
                  </a:solidFill>
                </a:rPr>
                <a:t>Importación de casos</a:t>
              </a:r>
            </a:p>
          </p:txBody>
        </p: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954B8F4-9398-4792-A991-CA5D884204D0}"/>
              </a:ext>
            </a:extLst>
          </p:cNvPr>
          <p:cNvGrpSpPr/>
          <p:nvPr/>
        </p:nvGrpSpPr>
        <p:grpSpPr>
          <a:xfrm>
            <a:off x="3627142" y="1838173"/>
            <a:ext cx="712120" cy="833047"/>
            <a:chOff x="3696541" y="59416"/>
            <a:chExt cx="712120" cy="833047"/>
          </a:xfrm>
        </p:grpSpPr>
        <p:sp>
          <p:nvSpPr>
            <p:cNvPr id="25" name="Flecha: a la derecha 24">
              <a:extLst>
                <a:ext uri="{FF2B5EF4-FFF2-40B4-BE49-F238E27FC236}">
                  <a16:creationId xmlns:a16="http://schemas.microsoft.com/office/drawing/2014/main" id="{E6779F4E-190C-4406-A7A2-53B46DB0523D}"/>
                </a:ext>
              </a:extLst>
            </p:cNvPr>
            <p:cNvSpPr/>
            <p:nvPr/>
          </p:nvSpPr>
          <p:spPr>
            <a:xfrm>
              <a:off x="3696541" y="59416"/>
              <a:ext cx="712120" cy="833047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Flecha: a la derecha 4">
              <a:extLst>
                <a:ext uri="{FF2B5EF4-FFF2-40B4-BE49-F238E27FC236}">
                  <a16:creationId xmlns:a16="http://schemas.microsoft.com/office/drawing/2014/main" id="{8BBFBCDD-A4DB-4518-BCA3-9A3328182DF4}"/>
                </a:ext>
              </a:extLst>
            </p:cNvPr>
            <p:cNvSpPr txBox="1"/>
            <p:nvPr/>
          </p:nvSpPr>
          <p:spPr>
            <a:xfrm>
              <a:off x="3696541" y="226025"/>
              <a:ext cx="498484" cy="499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s-MX" sz="2100" kern="1200"/>
            </a:p>
          </p:txBody>
        </p:sp>
      </p:grpSp>
      <p:sp>
        <p:nvSpPr>
          <p:cNvPr id="33" name="18 Rectángulo">
            <a:extLst>
              <a:ext uri="{FF2B5EF4-FFF2-40B4-BE49-F238E27FC236}">
                <a16:creationId xmlns:a16="http://schemas.microsoft.com/office/drawing/2014/main" id="{9AC58761-7849-4A68-AAAA-AFEC25BAD908}"/>
              </a:ext>
            </a:extLst>
          </p:cNvPr>
          <p:cNvSpPr/>
          <p:nvPr/>
        </p:nvSpPr>
        <p:spPr>
          <a:xfrm>
            <a:off x="369765" y="3176310"/>
            <a:ext cx="3076359" cy="2800767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Observamos decenas de casos de contagio.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habían restricciones en los espacios públicos cerrados y abiertos.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comenzaron a difundir mensajes preventivos a escuelas, preparatorias y universidades y centros de trabajo.</a:t>
            </a:r>
            <a:endParaRPr lang="es-MX" sz="1600" dirty="0">
              <a:solidFill>
                <a:prstClr val="black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A5D6AB5-2A4F-41FE-B202-7FC66C53DA28}"/>
              </a:ext>
            </a:extLst>
          </p:cNvPr>
          <p:cNvSpPr/>
          <p:nvPr/>
        </p:nvSpPr>
        <p:spPr>
          <a:xfrm>
            <a:off x="191627" y="2484961"/>
            <a:ext cx="3328805" cy="354422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D64BE0DE-22C9-4003-BE4E-DD7B3107A079}"/>
              </a:ext>
            </a:extLst>
          </p:cNvPr>
          <p:cNvSpPr/>
          <p:nvPr/>
        </p:nvSpPr>
        <p:spPr>
          <a:xfrm>
            <a:off x="4390138" y="2453444"/>
            <a:ext cx="3338631" cy="354422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8A546C0-63DD-4CB3-BC05-12B19A0CBB00}"/>
              </a:ext>
            </a:extLst>
          </p:cNvPr>
          <p:cNvSpPr/>
          <p:nvPr/>
        </p:nvSpPr>
        <p:spPr>
          <a:xfrm>
            <a:off x="8697735" y="2467367"/>
            <a:ext cx="3338631" cy="354422"/>
          </a:xfrm>
          <a:prstGeom prst="rect">
            <a:avLst/>
          </a:prstGeom>
          <a:solidFill>
            <a:srgbClr val="4DBB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77A7222B-31FB-4876-B9E7-3EBEACDC06EC}"/>
              </a:ext>
            </a:extLst>
          </p:cNvPr>
          <p:cNvSpPr/>
          <p:nvPr/>
        </p:nvSpPr>
        <p:spPr>
          <a:xfrm>
            <a:off x="1668617" y="88762"/>
            <a:ext cx="81134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Fases de contingencia epidemiológica COVID-19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BDBE8C3A-C593-447B-B1CD-4B37731B9AC2}"/>
              </a:ext>
            </a:extLst>
          </p:cNvPr>
          <p:cNvSpPr/>
          <p:nvPr/>
        </p:nvSpPr>
        <p:spPr>
          <a:xfrm>
            <a:off x="418553" y="767377"/>
            <a:ext cx="116101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>
                <a:solidFill>
                  <a:schemeClr val="accent1">
                    <a:lumMod val="75000"/>
                  </a:schemeClr>
                </a:solidFill>
                <a:latin typeface="sourcesans"/>
              </a:rPr>
              <a:t>Recordemos las situaciones que hemos ido enfrentando junto con los jóvenes durante las diferentes fases o escenarios de contingencia epidemiológica de acuerdo a la Organización Mundial de la salud.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03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309</Words>
  <Application>Microsoft Office PowerPoint</Application>
  <PresentationFormat>Panorámica</PresentationFormat>
  <Paragraphs>47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Kristen ITC</vt:lpstr>
      <vt:lpstr>sourcesans</vt:lpstr>
      <vt:lpstr>Verdana</vt:lpstr>
      <vt:lpstr>Wingdings</vt:lpstr>
      <vt:lpstr>Tema de Office</vt:lpstr>
      <vt:lpstr>Presentación de PowerPoint</vt:lpstr>
      <vt:lpstr>Recordemos a qué nos enfrentamos …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Rumualdo Ramírez</cp:lastModifiedBy>
  <cp:revision>126</cp:revision>
  <dcterms:created xsi:type="dcterms:W3CDTF">2020-05-25T06:46:24Z</dcterms:created>
  <dcterms:modified xsi:type="dcterms:W3CDTF">2020-06-11T03:45:36Z</dcterms:modified>
</cp:coreProperties>
</file>